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291" r:id="rId4"/>
    <p:sldId id="275" r:id="rId5"/>
    <p:sldId id="282" r:id="rId6"/>
    <p:sldId id="262" r:id="rId7"/>
    <p:sldId id="263" r:id="rId8"/>
    <p:sldId id="267" r:id="rId9"/>
    <p:sldId id="264" r:id="rId10"/>
    <p:sldId id="265" r:id="rId11"/>
    <p:sldId id="266" r:id="rId12"/>
    <p:sldId id="269" r:id="rId13"/>
    <p:sldId id="276" r:id="rId14"/>
    <p:sldId id="268" r:id="rId15"/>
    <p:sldId id="261" r:id="rId16"/>
    <p:sldId id="260" r:id="rId17"/>
    <p:sldId id="283" r:id="rId18"/>
    <p:sldId id="292" r:id="rId19"/>
    <p:sldId id="300" r:id="rId20"/>
    <p:sldId id="257" r:id="rId21"/>
    <p:sldId id="293" r:id="rId22"/>
    <p:sldId id="286" r:id="rId23"/>
    <p:sldId id="295" r:id="rId24"/>
    <p:sldId id="258" r:id="rId25"/>
    <p:sldId id="296" r:id="rId26"/>
    <p:sldId id="280" r:id="rId27"/>
    <p:sldId id="272" r:id="rId28"/>
    <p:sldId id="287" r:id="rId29"/>
    <p:sldId id="294" r:id="rId30"/>
    <p:sldId id="270" r:id="rId31"/>
    <p:sldId id="277" r:id="rId32"/>
    <p:sldId id="271" r:id="rId33"/>
    <p:sldId id="297" r:id="rId34"/>
    <p:sldId id="298" r:id="rId35"/>
    <p:sldId id="284" r:id="rId36"/>
    <p:sldId id="299" r:id="rId37"/>
    <p:sldId id="27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86418"/>
  </p:normalViewPr>
  <p:slideViewPr>
    <p:cSldViewPr snapToGrid="0" snapToObjects="1">
      <p:cViewPr varScale="1">
        <p:scale>
          <a:sx n="108" d="100"/>
          <a:sy n="108" d="100"/>
        </p:scale>
        <p:origin x="240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43C7-82D5-B348-ACFA-8C1D8EB76BFF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B83E5-78D9-6F43-AE77-BCBE36010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38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B83E5-78D9-6F43-AE77-BCBE36010FD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29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735DE-B856-5142-8B6B-AE82E84DD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E0198E-8ABD-4242-A175-58FFE0A1F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39F261-A4EF-5646-8E12-4EEA72C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4D8CB8-CCD8-9348-9B24-802778B2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F8738-5E1A-CC44-98EA-E28DD980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39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997FF-4996-D24B-AFD4-ACCD1A0F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9231F2-7DD4-DF42-88E4-63FDC6E37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82D2F-C39D-5E49-842A-79F07AFB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6AF6D7-F15A-C140-BFFE-818A809B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B876D-B359-4F48-9B17-54771DFE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26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EE0938-112D-E44A-A0C7-65D8904D7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569382-D453-404F-A22A-2D9E6DC3A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8C53F8-A574-2046-94E0-974AEEA2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70F979-7B1D-D34E-A743-56B27817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BEEE4E-1A4D-D24F-9CB9-A300C318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33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33062-5D6E-CA43-A0E9-EBB912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3F18FD-3EBF-894F-A7F5-393876CE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61BDA5-C33F-0A4C-8A7A-BCFF2EC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EDFBE9-3CA8-0447-83B0-4F74F174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67BA9-193A-F24C-810F-2F15E6AE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27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EE04B-7672-3447-A8A5-3C765AFC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C81293-3B7F-2A4A-AF54-F495EA1D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03CAFD-7BC9-2F41-B17B-BBAD7360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A4AD4A-1EA5-8049-AF2B-089A19E9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12C111-3BE0-354D-9DC1-1991CE04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0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E9130-8576-D34B-9295-B5E106FC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7B9BCB-3392-C843-BE50-6AE91D503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B6AF48-682B-5F4C-A117-2192485FA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FD4C54-C4E5-3345-96A2-762ABE3B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F65AFC-46E3-2949-87AA-B91E2B94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60BD9E-3757-094C-B798-4BE351AE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81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882D8-D728-AB49-9956-819BC9F74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244E5F-A483-BE46-B0E6-4F3797D9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4F8FF4-3C33-B94C-B8D6-8F48D871B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6511A0-F0BB-5145-A384-E72E07487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C5DE4B-43E5-664C-A11F-B625337A2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D1FCC2-E611-7245-821B-FA2C2149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7B93F64-8010-0849-AF04-F1DA3DE8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BD891-A58F-1E4F-AA95-BB0347B9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54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D0D80-EEE1-1F43-96FD-A37C911E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2663EB-6A74-8E4E-BEED-A996A8A9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532D0D-E6B7-C84A-B00B-4AAA53E0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5DB704-B467-C04B-8FCD-1A628677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81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7C97175-FE80-5042-A235-3448E357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3081234-05CD-5048-87BA-4CF419CA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B2EC54-02CB-0043-B996-239DE69E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83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3C430-CE21-DA47-94C9-611B9DF54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C46F1-D258-1345-8BB5-59350586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4CE66A-1718-EB4B-8C4E-73B6C077A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C1C119-12F9-7644-8787-889BE64DA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E1BF80-A72F-E749-A410-06E931B3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AC41E-DD57-A440-818C-DA7DD938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79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DC3BC1-F6C6-D243-BCFE-CA3E126F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EA68E68-91D7-5C4E-B5D4-84180426E4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2F12CD-477B-DF4B-AF67-65F36D310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85F114-401D-6147-B8B1-9C7D30BF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C2752D-FD51-154C-A83A-F4B4D1E9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4FF807-6A01-0845-81EC-E6975898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30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E9DD4B-9980-A44C-B5EA-A51EF64B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202585-9DBE-BB42-B156-E2814402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2CA73B-1F8C-3B44-95DB-89720DC68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C1F7-09BD-4847-9ADD-A588EE703852}" type="datetimeFigureOut">
              <a:rPr lang="nl-NL" smtClean="0"/>
              <a:t>20-11-19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ABF5CF-F1AA-874D-A014-810A06B49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8A5ED0-6DF0-F547-9DCE-6DA43FAF4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8C34-CEB4-C64F-A43F-15E28C3B3A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78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rtens.knaw.nl/nvb/naamstam/is/sig-" TargetMode="External"/><Relationship Id="rId7" Type="http://schemas.openxmlformats.org/officeDocument/2006/relationships/hyperlink" Target="https://www.meertens.knaw.nl/nvb/verklaring/naam/Sibe" TargetMode="External"/><Relationship Id="rId2" Type="http://schemas.openxmlformats.org/officeDocument/2006/relationships/hyperlink" Target="https://www.meertens.knaw.nl/nv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ertens.knaw.nl/nvb/verklaring/naam/Seppe" TargetMode="External"/><Relationship Id="rId5" Type="http://schemas.openxmlformats.org/officeDocument/2006/relationships/hyperlink" Target="https://www.meertens.knaw.nl/nvb/verklaring/naam/Sibald" TargetMode="External"/><Relationship Id="rId4" Type="http://schemas.openxmlformats.org/officeDocument/2006/relationships/hyperlink" Target="https://www.meertens.knaw.nl/nvb/verklaring/naam/Sibrech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gfamilienamen.nl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bgfamilienamen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7FE5D-9622-EA46-8AA1-EE0865D9E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Oer Fryske en </a:t>
            </a:r>
            <a:r>
              <a:rPr lang="nl-NL" dirty="0" err="1"/>
              <a:t>oare</a:t>
            </a:r>
            <a:r>
              <a:rPr lang="nl-NL" dirty="0"/>
              <a:t> </a:t>
            </a:r>
            <a:r>
              <a:rPr lang="nl-NL" dirty="0" err="1"/>
              <a:t>achternammen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4F839D-B404-824B-AE40-27EA49A99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151DF5-EC36-8045-B125-212EC7EF9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31712" r="27331" b="37838"/>
          <a:stretch/>
        </p:blipFill>
        <p:spPr>
          <a:xfrm>
            <a:off x="894004" y="704334"/>
            <a:ext cx="9602293" cy="4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6108CB2-DB56-B746-9D10-2368CC914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710" y="-105033"/>
            <a:ext cx="617029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663063-DE8E-BF4D-A591-A4B5A3FB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32339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5D25604-0F27-7642-9BE8-3C65C32AD82E}"/>
              </a:ext>
            </a:extLst>
          </p:cNvPr>
          <p:cNvSpPr txBox="1"/>
          <p:nvPr/>
        </p:nvSpPr>
        <p:spPr>
          <a:xfrm>
            <a:off x="121082" y="470697"/>
            <a:ext cx="8711680" cy="415498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NL" sz="4400" dirty="0"/>
              <a:t>Edel &lt; </a:t>
            </a:r>
            <a:r>
              <a:rPr lang="nl-NL" sz="4400" dirty="0" err="1"/>
              <a:t>Edelijn</a:t>
            </a:r>
            <a:endParaRPr lang="nl-NL" sz="4400" dirty="0"/>
          </a:p>
          <a:p>
            <a:endParaRPr lang="nl-NL" sz="4400" dirty="0"/>
          </a:p>
          <a:p>
            <a:r>
              <a:rPr lang="nl-NL" sz="4400" dirty="0"/>
              <a:t>Bijnaam voor een edel persoon, dat </a:t>
            </a:r>
          </a:p>
          <a:p>
            <a:r>
              <a:rPr lang="nl-NL" sz="4400" dirty="0"/>
              <a:t>wil zeggen een </a:t>
            </a:r>
            <a:r>
              <a:rPr lang="nl-NL" sz="4400" dirty="0" err="1"/>
              <a:t>edelboortig</a:t>
            </a:r>
            <a:r>
              <a:rPr lang="nl-NL" sz="4400" dirty="0"/>
              <a:t> persoon </a:t>
            </a:r>
          </a:p>
          <a:p>
            <a:r>
              <a:rPr lang="nl-NL" sz="4400" dirty="0"/>
              <a:t>of iemand met een nobel karakter of </a:t>
            </a:r>
          </a:p>
          <a:p>
            <a:r>
              <a:rPr lang="nl-NL" sz="4400" dirty="0"/>
              <a:t>voorname uitstraling.</a:t>
            </a:r>
          </a:p>
        </p:txBody>
      </p:sp>
    </p:spTree>
    <p:extLst>
      <p:ext uri="{BB962C8B-B14F-4D97-AF65-F5344CB8AC3E}">
        <p14:creationId xmlns:p14="http://schemas.microsoft.com/office/powerpoint/2010/main" val="168993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84F30-6C50-5544-94D8-500A1C5C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Beneamingsmotiven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4DCE21-9224-9E4E-8757-43FB10FE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nl-NL" sz="3200" dirty="0" err="1"/>
              <a:t>nei</a:t>
            </a:r>
            <a:r>
              <a:rPr lang="nl-NL" sz="3200" dirty="0"/>
              <a:t> </a:t>
            </a:r>
            <a:r>
              <a:rPr lang="nl-NL" sz="3200" dirty="0" err="1"/>
              <a:t>ôfstamming</a:t>
            </a:r>
            <a:r>
              <a:rPr lang="nl-NL" sz="3200" dirty="0"/>
              <a:t>, </a:t>
            </a:r>
            <a:r>
              <a:rPr lang="nl-NL" sz="3200" dirty="0" err="1"/>
              <a:t>d.w.s</a:t>
            </a:r>
            <a:r>
              <a:rPr lang="nl-NL" sz="3200" dirty="0"/>
              <a:t>. </a:t>
            </a:r>
            <a:r>
              <a:rPr lang="nl-NL" sz="3200" dirty="0" err="1"/>
              <a:t>nei</a:t>
            </a:r>
            <a:r>
              <a:rPr lang="nl-NL" sz="3200" dirty="0"/>
              <a:t> heit, mem of in </a:t>
            </a:r>
            <a:r>
              <a:rPr lang="nl-NL" sz="3200" dirty="0" err="1"/>
              <a:t>oare</a:t>
            </a:r>
            <a:r>
              <a:rPr lang="nl-NL" sz="3200" dirty="0"/>
              <a:t> sibbe </a:t>
            </a:r>
          </a:p>
          <a:p>
            <a:pPr marL="514350" indent="-514350">
              <a:buFont typeface="+mj-lt"/>
              <a:buAutoNum type="arabicParenR"/>
            </a:pPr>
            <a:r>
              <a:rPr lang="nl-NL" sz="3200" dirty="0" err="1"/>
              <a:t>nei</a:t>
            </a:r>
            <a:r>
              <a:rPr lang="nl-NL" sz="3200" dirty="0"/>
              <a:t> </a:t>
            </a:r>
            <a:r>
              <a:rPr lang="nl-NL" sz="3200" dirty="0" err="1"/>
              <a:t>berop</a:t>
            </a:r>
            <a:r>
              <a:rPr lang="nl-NL" sz="3200" dirty="0"/>
              <a:t> of </a:t>
            </a:r>
            <a:r>
              <a:rPr lang="nl-NL" sz="3200" dirty="0" err="1"/>
              <a:t>beuzichheid</a:t>
            </a:r>
            <a:endParaRPr lang="nl-NL" sz="3200" dirty="0"/>
          </a:p>
          <a:p>
            <a:pPr marL="514350" indent="-514350">
              <a:buFont typeface="+mj-lt"/>
              <a:buAutoNum type="arabicParenR"/>
            </a:pPr>
            <a:r>
              <a:rPr lang="nl-NL" sz="3200" dirty="0" err="1"/>
              <a:t>nei</a:t>
            </a:r>
            <a:r>
              <a:rPr lang="nl-NL" sz="3200" dirty="0"/>
              <a:t> in </a:t>
            </a:r>
            <a:r>
              <a:rPr lang="nl-NL" sz="3200" dirty="0" err="1"/>
              <a:t>uterlik</a:t>
            </a:r>
            <a:r>
              <a:rPr lang="nl-NL" sz="3200" dirty="0"/>
              <a:t> </a:t>
            </a:r>
            <a:r>
              <a:rPr lang="nl-NL" sz="3200" dirty="0" err="1"/>
              <a:t>skaaimerk</a:t>
            </a:r>
            <a:r>
              <a:rPr lang="nl-NL" sz="3200" dirty="0"/>
              <a:t>, in karaktertrek of in </a:t>
            </a:r>
            <a:r>
              <a:rPr lang="nl-NL" sz="3200" dirty="0" err="1"/>
              <a:t>gedrachseigenskip</a:t>
            </a:r>
            <a:endParaRPr lang="nl-NL" sz="3200" dirty="0"/>
          </a:p>
          <a:p>
            <a:pPr marL="514350" indent="-514350">
              <a:buFont typeface="+mj-lt"/>
              <a:buAutoNum type="arabicParenR"/>
            </a:pPr>
            <a:r>
              <a:rPr lang="nl-NL" sz="3200" dirty="0" err="1"/>
              <a:t>nei</a:t>
            </a:r>
            <a:r>
              <a:rPr lang="nl-NL" sz="3200" dirty="0"/>
              <a:t> </a:t>
            </a:r>
            <a:r>
              <a:rPr lang="nl-NL" sz="3200" dirty="0" err="1"/>
              <a:t>geografysk</a:t>
            </a:r>
            <a:r>
              <a:rPr lang="nl-NL" sz="3200" dirty="0"/>
              <a:t> </a:t>
            </a:r>
            <a:r>
              <a:rPr lang="nl-NL" sz="3200" dirty="0" err="1"/>
              <a:t>komôf</a:t>
            </a:r>
            <a:r>
              <a:rPr lang="nl-NL" sz="3200" dirty="0"/>
              <a:t> of </a:t>
            </a:r>
            <a:r>
              <a:rPr lang="nl-NL" sz="3200" dirty="0" err="1"/>
              <a:t>wenplak</a:t>
            </a:r>
            <a:r>
              <a:rPr lang="nl-NL" sz="3200" dirty="0"/>
              <a:t> (</a:t>
            </a:r>
            <a:r>
              <a:rPr lang="nl-NL" sz="3200" dirty="0" err="1"/>
              <a:t>adresnammen</a:t>
            </a:r>
            <a:r>
              <a:rPr lang="nl-NL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86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58080-C935-8142-A0DB-BB792F4C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Adresnammen</a:t>
            </a:r>
            <a:r>
              <a:rPr lang="nl-NL" dirty="0"/>
              <a:t> (of </a:t>
            </a:r>
            <a:r>
              <a:rPr lang="nl-NL" dirty="0" err="1"/>
              <a:t>topografyske</a:t>
            </a:r>
            <a:r>
              <a:rPr lang="nl-NL" dirty="0"/>
              <a:t> </a:t>
            </a:r>
            <a:r>
              <a:rPr lang="nl-NL" dirty="0" err="1"/>
              <a:t>nammen</a:t>
            </a:r>
            <a:r>
              <a:rPr lang="nl-NL" dirty="0"/>
              <a:t>)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5F3489F-1AA3-BD43-AFFE-EB97D3FB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Eelsingh</a:t>
            </a:r>
            <a:endParaRPr lang="nl-NL" dirty="0"/>
          </a:p>
          <a:p>
            <a:r>
              <a:rPr lang="nl-NL" dirty="0"/>
              <a:t>Dikkerboom</a:t>
            </a:r>
          </a:p>
          <a:p>
            <a:r>
              <a:rPr lang="nl-NL" dirty="0"/>
              <a:t>Miedema</a:t>
            </a:r>
          </a:p>
          <a:p>
            <a:r>
              <a:rPr lang="nl-NL" dirty="0"/>
              <a:t>Van de(r) Velde</a:t>
            </a:r>
          </a:p>
          <a:p>
            <a:r>
              <a:rPr lang="nl-NL" dirty="0"/>
              <a:t>Van der Heide</a:t>
            </a:r>
          </a:p>
          <a:p>
            <a:r>
              <a:rPr lang="nl-NL" dirty="0"/>
              <a:t>Van der Meulen</a:t>
            </a:r>
          </a:p>
          <a:p>
            <a:r>
              <a:rPr lang="nl-NL" dirty="0"/>
              <a:t>Bos</a:t>
            </a:r>
          </a:p>
          <a:p>
            <a:r>
              <a:rPr lang="nl-NL" dirty="0" err="1"/>
              <a:t>Duisenberg</a:t>
            </a:r>
            <a:endParaRPr lang="nl-NL" dirty="0"/>
          </a:p>
          <a:p>
            <a:r>
              <a:rPr lang="nl-NL" dirty="0"/>
              <a:t>Calsbeek</a:t>
            </a:r>
          </a:p>
          <a:p>
            <a:r>
              <a:rPr lang="nl-NL" dirty="0"/>
              <a:t>Nijdam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22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E6DC1B7-048C-1C4A-9D49-388583F4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84" y="0"/>
            <a:ext cx="4077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398AA53-0756-444C-B8C4-CA31901F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62" y="1047963"/>
            <a:ext cx="8262464" cy="37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A91551E-29F0-F142-AE8D-168745DD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02" y="250147"/>
            <a:ext cx="4686300" cy="5346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70FBC37-4CBC-9349-A58A-EEAC56D57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0" t="730" r="1382" b="44431"/>
          <a:stretch/>
        </p:blipFill>
        <p:spPr>
          <a:xfrm>
            <a:off x="329844" y="108378"/>
            <a:ext cx="2383604" cy="28151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46F8BC-8FBD-F544-A510-BCE5AD30D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21" y="108378"/>
            <a:ext cx="2728431" cy="38751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5EC7EE-F91D-1E46-8359-8B2E74568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31" y="3185646"/>
            <a:ext cx="4306498" cy="367235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54235C-6BA2-5848-89EA-32E154A5A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813" y="2996710"/>
            <a:ext cx="3010217" cy="37914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BA8A52-48F4-014B-B0EB-E96EF169F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8" y="2923497"/>
            <a:ext cx="4258129" cy="3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75985-2FC2-9A44-8AD3-4D117469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It Fryske ‘fan’ </a:t>
            </a:r>
            <a:r>
              <a:rPr lang="nl-NL" dirty="0" err="1">
                <a:latin typeface="+mn-lt"/>
              </a:rPr>
              <a:t>betsjut</a:t>
            </a:r>
            <a:r>
              <a:rPr lang="nl-NL" dirty="0">
                <a:latin typeface="+mn-lt"/>
              </a:rPr>
              <a:t>: ‘</a:t>
            </a:r>
            <a:r>
              <a:rPr lang="nl-NL" dirty="0" err="1">
                <a:latin typeface="+mn-lt"/>
              </a:rPr>
              <a:t>famyljenamme</a:t>
            </a:r>
            <a:r>
              <a:rPr lang="nl-NL" dirty="0">
                <a:latin typeface="+mn-lt"/>
              </a:rPr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0D3E7-4B99-314A-A4E6-F595F7A4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 err="1"/>
              <a:t>Hokker</a:t>
            </a:r>
            <a:r>
              <a:rPr lang="nl-NL" sz="4400" dirty="0"/>
              <a:t> </a:t>
            </a:r>
            <a:r>
              <a:rPr lang="nl-NL" sz="4400" dirty="0" err="1"/>
              <a:t>jiers</a:t>
            </a:r>
            <a:r>
              <a:rPr lang="nl-NL" sz="4400" dirty="0"/>
              <a:t> mast elk </a:t>
            </a:r>
            <a:r>
              <a:rPr lang="nl-NL" sz="4400" dirty="0" err="1"/>
              <a:t>ien</a:t>
            </a:r>
            <a:r>
              <a:rPr lang="nl-NL" sz="4400" dirty="0"/>
              <a:t> fán </a:t>
            </a:r>
            <a:r>
              <a:rPr lang="nl-NL" sz="4400" dirty="0" err="1"/>
              <a:t>habbe</a:t>
            </a:r>
            <a:r>
              <a:rPr lang="nl-NL" sz="4400" dirty="0"/>
              <a:t>; en doe </a:t>
            </a:r>
            <a:r>
              <a:rPr lang="nl-NL" sz="4400" dirty="0" err="1"/>
              <a:t>togt</a:t>
            </a:r>
            <a:r>
              <a:rPr lang="nl-NL" sz="4400" dirty="0"/>
              <a:t> har </a:t>
            </a:r>
            <a:r>
              <a:rPr lang="nl-NL" sz="4400" dirty="0" err="1"/>
              <a:t>sy</a:t>
            </a:r>
            <a:r>
              <a:rPr lang="nl-NL" sz="4400" dirty="0"/>
              <a:t> masten </a:t>
            </a:r>
            <a:r>
              <a:rPr lang="nl-NL" sz="4400" dirty="0" err="1"/>
              <a:t>dy</a:t>
            </a:r>
            <a:r>
              <a:rPr lang="nl-NL" sz="4400" dirty="0"/>
              <a:t> </a:t>
            </a:r>
            <a:r>
              <a:rPr lang="nl-NL" sz="4400" dirty="0" err="1"/>
              <a:t>bynammen</a:t>
            </a:r>
            <a:r>
              <a:rPr lang="nl-NL" sz="4400" dirty="0"/>
              <a:t> mar </a:t>
            </a:r>
            <a:r>
              <a:rPr lang="nl-NL" sz="4400" dirty="0" err="1"/>
              <a:t>for</a:t>
            </a:r>
            <a:r>
              <a:rPr lang="nl-NL" sz="4400" dirty="0"/>
              <a:t> de fán </a:t>
            </a:r>
            <a:r>
              <a:rPr lang="nl-NL" sz="4400" dirty="0" err="1"/>
              <a:t>oonnimme</a:t>
            </a:r>
            <a:r>
              <a:rPr lang="nl-NL" sz="4400" dirty="0"/>
              <a:t>, omdat elk har </a:t>
            </a:r>
            <a:r>
              <a:rPr lang="nl-NL" sz="4400" dirty="0" err="1"/>
              <a:t>dogs</a:t>
            </a:r>
            <a:r>
              <a:rPr lang="nl-NL" sz="4400" dirty="0"/>
              <a:t> sa </a:t>
            </a:r>
            <a:r>
              <a:rPr lang="nl-NL" sz="4400" dirty="0" err="1"/>
              <a:t>hjitte</a:t>
            </a:r>
            <a:r>
              <a:rPr lang="nl-NL" sz="4400" dirty="0"/>
              <a:t>. </a:t>
            </a:r>
            <a:r>
              <a:rPr lang="nl-NL" sz="4400" i="1" dirty="0" err="1"/>
              <a:t>Boereschrieuwer</a:t>
            </a:r>
            <a:r>
              <a:rPr lang="nl-NL" sz="4400" i="1" dirty="0"/>
              <a:t> I</a:t>
            </a:r>
            <a:r>
              <a:rPr lang="nl-NL" sz="4400" dirty="0"/>
              <a:t>, 23, [1821].</a:t>
            </a:r>
          </a:p>
        </p:txBody>
      </p:sp>
    </p:spTree>
    <p:extLst>
      <p:ext uri="{BB962C8B-B14F-4D97-AF65-F5344CB8AC3E}">
        <p14:creationId xmlns:p14="http://schemas.microsoft.com/office/powerpoint/2010/main" val="403428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A91551E-29F0-F142-AE8D-168745DD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02" y="250147"/>
            <a:ext cx="4686300" cy="5346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70FBC37-4CBC-9349-A58A-EEAC56D57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0" t="730" r="1382" b="44431"/>
          <a:stretch/>
        </p:blipFill>
        <p:spPr>
          <a:xfrm>
            <a:off x="329844" y="108378"/>
            <a:ext cx="2383604" cy="28151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46F8BC-8FBD-F544-A510-BCE5AD30D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21" y="108378"/>
            <a:ext cx="2728431" cy="387516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5EC7EE-F91D-1E46-8359-8B2E74568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031" y="3185646"/>
            <a:ext cx="4306498" cy="367235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B54235C-6BA2-5848-89EA-32E154A5A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813" y="2996710"/>
            <a:ext cx="3010217" cy="37914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BA8A52-48F4-014B-B0EB-E96EF169F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8" y="2923497"/>
            <a:ext cx="4258129" cy="37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DE507-3B4F-F645-BD56-9CA9CE74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Sebe</a:t>
            </a:r>
            <a:r>
              <a:rPr lang="nl-NL" dirty="0"/>
              <a:t> Dykstra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722E1-13CB-924A-B27F-49082076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dirty="0"/>
              <a:t>Voornamenbank: </a:t>
            </a:r>
            <a:r>
              <a:rPr lang="nl-NL" sz="3600" dirty="0">
                <a:hlinkClick r:id="rId2"/>
              </a:rPr>
              <a:t>https://www.meertens.knaw.nl/nvb/</a:t>
            </a:r>
            <a:endParaRPr lang="nl-NL" sz="3600" dirty="0"/>
          </a:p>
          <a:p>
            <a:r>
              <a:rPr lang="nl-NL" sz="3600" dirty="0"/>
              <a:t>2014 – 46 </a:t>
            </a:r>
            <a:r>
              <a:rPr lang="nl-NL" sz="3600" dirty="0" err="1"/>
              <a:t>Sebes</a:t>
            </a:r>
            <a:r>
              <a:rPr lang="nl-NL" sz="3600" dirty="0"/>
              <a:t> </a:t>
            </a:r>
            <a:r>
              <a:rPr lang="nl-NL" sz="3600" dirty="0" err="1"/>
              <a:t>yn</a:t>
            </a:r>
            <a:r>
              <a:rPr lang="nl-NL" sz="3600" dirty="0"/>
              <a:t> </a:t>
            </a:r>
            <a:r>
              <a:rPr lang="nl-NL" sz="3600" dirty="0" err="1"/>
              <a:t>Nederlân</a:t>
            </a:r>
            <a:endParaRPr lang="nl-NL" sz="3600" dirty="0"/>
          </a:p>
          <a:p>
            <a:r>
              <a:rPr lang="nl-NL" sz="3600" dirty="0" err="1"/>
              <a:t>Tweestammige</a:t>
            </a:r>
            <a:r>
              <a:rPr lang="nl-NL" sz="3600" dirty="0"/>
              <a:t> verkorting van Germaanse namen met </a:t>
            </a:r>
            <a:r>
              <a:rPr lang="nl-NL" sz="3600" dirty="0" err="1"/>
              <a:t>Sige</a:t>
            </a:r>
            <a:r>
              <a:rPr lang="nl-NL" sz="3600" dirty="0"/>
              <a:t> 'zege, overwinning' (zie </a:t>
            </a:r>
            <a:r>
              <a:rPr lang="nl-NL" sz="3600" dirty="0">
                <a:hlinkClick r:id="rId3"/>
              </a:rPr>
              <a:t>sig-</a:t>
            </a:r>
            <a:r>
              <a:rPr lang="nl-NL" sz="3600" dirty="0"/>
              <a:t>), </a:t>
            </a:r>
            <a:r>
              <a:rPr lang="nl-NL" sz="3600" dirty="0" err="1"/>
              <a:t>Oudfries</a:t>
            </a:r>
            <a:r>
              <a:rPr lang="nl-NL" sz="3600" dirty="0"/>
              <a:t> </a:t>
            </a:r>
            <a:r>
              <a:rPr lang="nl-NL" sz="3600" dirty="0" err="1"/>
              <a:t>sî</a:t>
            </a:r>
            <a:r>
              <a:rPr lang="nl-NL" sz="3600" dirty="0"/>
              <a:t>, Fries </a:t>
            </a:r>
            <a:r>
              <a:rPr lang="nl-NL" sz="3600" dirty="0" err="1"/>
              <a:t>sege</a:t>
            </a:r>
            <a:r>
              <a:rPr lang="nl-NL" sz="3600" dirty="0"/>
              <a:t>. Het tweede lid begon met b-, bijvoorbeeld -</a:t>
            </a:r>
            <a:r>
              <a:rPr lang="nl-NL" sz="3600" dirty="0" err="1"/>
              <a:t>bert</a:t>
            </a:r>
            <a:r>
              <a:rPr lang="nl-NL" sz="3600" dirty="0"/>
              <a:t> 'glanzend, stralend, schitterend' (vergelijk </a:t>
            </a:r>
            <a:r>
              <a:rPr lang="nl-NL" sz="3600" dirty="0">
                <a:hlinkClick r:id="rId4"/>
              </a:rPr>
              <a:t>Sibrecht</a:t>
            </a:r>
            <a:r>
              <a:rPr lang="nl-NL" sz="3600" dirty="0"/>
              <a:t>) of -</a:t>
            </a:r>
            <a:r>
              <a:rPr lang="nl-NL" sz="3600" dirty="0" err="1"/>
              <a:t>bald</a:t>
            </a:r>
            <a:r>
              <a:rPr lang="nl-NL" sz="3600" dirty="0"/>
              <a:t>, -</a:t>
            </a:r>
            <a:r>
              <a:rPr lang="nl-NL" sz="3600" dirty="0" err="1"/>
              <a:t>bold</a:t>
            </a:r>
            <a:r>
              <a:rPr lang="nl-NL" sz="3600" dirty="0"/>
              <a:t> 'stoutmoedig' (vergelijk </a:t>
            </a:r>
            <a:r>
              <a:rPr lang="nl-NL" sz="3600" dirty="0">
                <a:hlinkClick r:id="rId5"/>
              </a:rPr>
              <a:t>Sibald</a:t>
            </a:r>
            <a:r>
              <a:rPr lang="nl-NL" sz="3600" dirty="0"/>
              <a:t>); zie ook </a:t>
            </a:r>
            <a:r>
              <a:rPr lang="nl-NL" sz="3600" dirty="0">
                <a:hlinkClick r:id="rId6"/>
              </a:rPr>
              <a:t>Seppe</a:t>
            </a:r>
            <a:r>
              <a:rPr lang="nl-NL" sz="3600" dirty="0"/>
              <a:t> en </a:t>
            </a:r>
            <a:r>
              <a:rPr lang="nl-NL" sz="3600" dirty="0">
                <a:hlinkClick r:id="rId7"/>
              </a:rPr>
              <a:t>Sibe</a:t>
            </a:r>
            <a:r>
              <a:rPr lang="nl-N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4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715EC-F4E2-4D44-BB34-1973631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Nammen</a:t>
            </a:r>
            <a:r>
              <a:rPr lang="nl-NL" dirty="0"/>
              <a:t> op –</a:t>
            </a:r>
            <a:r>
              <a:rPr lang="nl-NL" dirty="0" err="1"/>
              <a:t>stra</a:t>
            </a:r>
            <a:r>
              <a:rPr lang="nl-NL" dirty="0"/>
              <a:t> (</a:t>
            </a:r>
            <a:r>
              <a:rPr lang="nl-NL" dirty="0" err="1"/>
              <a:t>adresnammen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201FDD-DF1A-A142-9F98-3BCC61E1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0277400-53AE-EF45-BD7C-D63183404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11498"/>
              </p:ext>
            </p:extLst>
          </p:nvPr>
        </p:nvGraphicFramePr>
        <p:xfrm>
          <a:off x="838200" y="2031107"/>
          <a:ext cx="8565292" cy="4632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41323">
                  <a:extLst>
                    <a:ext uri="{9D8B030D-6E8A-4147-A177-3AD203B41FA5}">
                      <a16:colId xmlns:a16="http://schemas.microsoft.com/office/drawing/2014/main" val="261364117"/>
                    </a:ext>
                  </a:extLst>
                </a:gridCol>
                <a:gridCol w="2141323">
                  <a:extLst>
                    <a:ext uri="{9D8B030D-6E8A-4147-A177-3AD203B41FA5}">
                      <a16:colId xmlns:a16="http://schemas.microsoft.com/office/drawing/2014/main" val="1995668542"/>
                    </a:ext>
                  </a:extLst>
                </a:gridCol>
                <a:gridCol w="2141323">
                  <a:extLst>
                    <a:ext uri="{9D8B030D-6E8A-4147-A177-3AD203B41FA5}">
                      <a16:colId xmlns:a16="http://schemas.microsoft.com/office/drawing/2014/main" val="113608196"/>
                    </a:ext>
                  </a:extLst>
                </a:gridCol>
                <a:gridCol w="2141323">
                  <a:extLst>
                    <a:ext uri="{9D8B030D-6E8A-4147-A177-3AD203B41FA5}">
                      <a16:colId xmlns:a16="http://schemas.microsoft.com/office/drawing/2014/main" val="131786442"/>
                    </a:ext>
                  </a:extLst>
                </a:gridCol>
              </a:tblGrid>
              <a:tr h="412411">
                <a:tc>
                  <a:txBody>
                    <a:bodyPr/>
                    <a:lstStyle/>
                    <a:p>
                      <a:r>
                        <a:rPr lang="nl-NL" sz="3200" b="0" dirty="0"/>
                        <a:t>Kamstra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Heidstra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Praamstra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Schilstra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3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/>
                        <a:t>Hoekstra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Zijlstra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Eenshuistra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Terpstra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2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/>
                        <a:t>Hornstra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Woudstra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Feenstra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Vaartstra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04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/>
                        <a:t>Henstra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Boonstra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Veenstra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Troelstra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29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/>
                        <a:t>Dykstra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Busstra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Flietstra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Tolstra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47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 err="1"/>
                        <a:t>Beetstra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Deelstra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Gaastra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Tuinstra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2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/>
                        <a:t>Damstra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Dolstra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Grijpstra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Vel(t)</a:t>
                      </a:r>
                      <a:r>
                        <a:rPr lang="nl-NL" sz="3200" dirty="0" err="1"/>
                        <a:t>stra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67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dirty="0" err="1"/>
                        <a:t>Knijpstra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Douwstra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/>
                        <a:t>Haanstra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/>
                        <a:t>Heemstra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9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42FF8-3D57-9540-BA2F-9BC70B5A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Nammen</a:t>
            </a:r>
            <a:r>
              <a:rPr lang="nl-NL" dirty="0"/>
              <a:t> op -</a:t>
            </a:r>
            <a:r>
              <a:rPr lang="nl-NL" dirty="0" err="1"/>
              <a:t>stra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14E9D3-0B9C-DD4A-91D1-2B3258FE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600" dirty="0"/>
              <a:t>-ster (&lt; -sater = '</a:t>
            </a:r>
            <a:r>
              <a:rPr lang="nl-NL" sz="3600" dirty="0" err="1"/>
              <a:t>sitter</a:t>
            </a:r>
            <a:r>
              <a:rPr lang="nl-NL" sz="3600" dirty="0"/>
              <a:t>, </a:t>
            </a:r>
            <a:r>
              <a:rPr lang="nl-NL" sz="3600" dirty="0" err="1"/>
              <a:t>bewenner</a:t>
            </a:r>
            <a:r>
              <a:rPr lang="nl-NL" sz="3600" dirty="0"/>
              <a:t>’)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err="1"/>
              <a:t>Gordykster</a:t>
            </a:r>
            <a:r>
              <a:rPr lang="nl-NL" sz="3600" dirty="0"/>
              <a:t>; Boarnster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 err="1"/>
              <a:t>Us</a:t>
            </a:r>
            <a:r>
              <a:rPr lang="nl-NL" sz="3600" dirty="0"/>
              <a:t> Jan </a:t>
            </a:r>
            <a:r>
              <a:rPr lang="nl-NL" sz="3600" dirty="0" err="1"/>
              <a:t>sit</a:t>
            </a:r>
            <a:r>
              <a:rPr lang="nl-NL" sz="3600" dirty="0"/>
              <a:t> </a:t>
            </a:r>
            <a:r>
              <a:rPr lang="nl-NL" sz="3600" dirty="0" err="1"/>
              <a:t>yn</a:t>
            </a:r>
            <a:r>
              <a:rPr lang="nl-NL" sz="3600" dirty="0"/>
              <a:t> Amsterdam.</a:t>
            </a:r>
          </a:p>
          <a:p>
            <a:pPr marL="0" indent="0">
              <a:buNone/>
            </a:pPr>
            <a:r>
              <a:rPr lang="nl-NL" sz="3600" dirty="0"/>
              <a:t>Mem </a:t>
            </a:r>
            <a:r>
              <a:rPr lang="nl-NL" sz="3600" dirty="0" err="1"/>
              <a:t>sit</a:t>
            </a:r>
            <a:r>
              <a:rPr lang="nl-NL" sz="3600" dirty="0"/>
              <a:t> op </a:t>
            </a:r>
            <a:r>
              <a:rPr lang="nl-NL" sz="3600" dirty="0" err="1"/>
              <a:t>kantoar</a:t>
            </a:r>
            <a:r>
              <a:rPr lang="nl-NL" sz="3600" dirty="0"/>
              <a:t>.</a:t>
            </a:r>
          </a:p>
          <a:p>
            <a:pPr marL="0" indent="0">
              <a:buNone/>
            </a:pPr>
            <a:r>
              <a:rPr lang="nl-NL" sz="3600" dirty="0"/>
              <a:t>Janke </a:t>
            </a:r>
            <a:r>
              <a:rPr lang="nl-NL" sz="3600" dirty="0" err="1"/>
              <a:t>sit</a:t>
            </a:r>
            <a:r>
              <a:rPr lang="nl-NL" sz="3600" dirty="0"/>
              <a:t> </a:t>
            </a:r>
            <a:r>
              <a:rPr lang="nl-NL" sz="3600" dirty="0" err="1"/>
              <a:t>by</a:t>
            </a:r>
            <a:r>
              <a:rPr lang="nl-NL" sz="3600" dirty="0"/>
              <a:t> de marine.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Nederlânsk: ingezetene. </a:t>
            </a:r>
          </a:p>
        </p:txBody>
      </p:sp>
    </p:spTree>
    <p:extLst>
      <p:ext uri="{BB962C8B-B14F-4D97-AF65-F5344CB8AC3E}">
        <p14:creationId xmlns:p14="http://schemas.microsoft.com/office/powerpoint/2010/main" val="23245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EEBFE54-6D71-3C48-85B3-1C77B1B0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7" y="349078"/>
            <a:ext cx="2082800" cy="2057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CCD9C0-A939-A149-817C-EFB85209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557" y="370200"/>
            <a:ext cx="4055247" cy="282287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90A1058-F99E-734E-827D-EBC583B67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6" y="2611223"/>
            <a:ext cx="2565400" cy="3365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D2487C-DF9D-A845-85B4-7E0EC6692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693" y="370200"/>
            <a:ext cx="2247900" cy="36195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3B674A5-F663-C04C-8184-C97DD10ED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4549" y="2882900"/>
            <a:ext cx="2768600" cy="39751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A95E9ED-4A1D-B34E-A536-2DAF520C49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2919" y="150662"/>
            <a:ext cx="2490230" cy="304241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94293B3-D1C6-8640-B915-DA15DB284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446" y="3989700"/>
            <a:ext cx="3151072" cy="22423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099709A-F918-2842-B3EF-D622D0883E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6702" y="2882900"/>
            <a:ext cx="3011744" cy="35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49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84FED-11B3-CD48-93AB-2800D4F8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Nammen</a:t>
            </a:r>
            <a:r>
              <a:rPr lang="nl-NL" dirty="0"/>
              <a:t> op –</a:t>
            </a:r>
            <a:r>
              <a:rPr lang="nl-NL" dirty="0" err="1"/>
              <a:t>stra</a:t>
            </a:r>
            <a:r>
              <a:rPr lang="nl-NL" dirty="0"/>
              <a:t> </a:t>
            </a:r>
            <a:r>
              <a:rPr lang="nl-NL" dirty="0" err="1"/>
              <a:t>hawwe</a:t>
            </a:r>
            <a:r>
              <a:rPr lang="nl-NL" dirty="0"/>
              <a:t> </a:t>
            </a:r>
            <a:r>
              <a:rPr lang="nl-NL" dirty="0" err="1"/>
              <a:t>altyd</a:t>
            </a:r>
            <a:r>
              <a:rPr lang="nl-NL" dirty="0"/>
              <a:t> mar twa </a:t>
            </a:r>
            <a:r>
              <a:rPr lang="nl-NL" dirty="0" err="1"/>
              <a:t>wurdlidden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66F7F2D-10E9-1E43-BCD2-341869B61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924" y="2204146"/>
            <a:ext cx="9325938" cy="1551928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176CB9B-F0D3-944D-86F1-9994C2C56E35}"/>
              </a:ext>
            </a:extLst>
          </p:cNvPr>
          <p:cNvSpPr txBox="1"/>
          <p:nvPr/>
        </p:nvSpPr>
        <p:spPr>
          <a:xfrm>
            <a:off x="1406769" y="4797083"/>
            <a:ext cx="6266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/>
              <a:t>Diekstra</a:t>
            </a:r>
            <a:r>
              <a:rPr lang="nl-NL" sz="4000" dirty="0"/>
              <a:t> + textiel &gt; </a:t>
            </a:r>
            <a:r>
              <a:rPr lang="nl-NL" sz="4000" dirty="0" err="1"/>
              <a:t>Textielstra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188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C09E5-FCBF-9F4D-9086-EC0F5A87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Nammen</a:t>
            </a:r>
            <a:r>
              <a:rPr lang="nl-NL" dirty="0"/>
              <a:t> op -ma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5B486C5D-B7CF-184E-81BD-611CB9B51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405954"/>
              </p:ext>
            </p:extLst>
          </p:nvPr>
        </p:nvGraphicFramePr>
        <p:xfrm>
          <a:off x="838200" y="1825625"/>
          <a:ext cx="10515600" cy="3474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5965181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501436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901092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1836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3200" b="0" dirty="0"/>
                        <a:t>Aardema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Atsma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Heerma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Walsma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49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Atema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Bouma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Geertsma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Vriesema</a:t>
                      </a:r>
                      <a:endParaRPr lang="nl-NL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0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Ve</a:t>
                      </a:r>
                      <a:r>
                        <a:rPr lang="nl-NL" sz="3200" b="0" dirty="0"/>
                        <a:t>(e)</a:t>
                      </a:r>
                      <a:r>
                        <a:rPr lang="nl-NL" sz="3200" b="0" dirty="0" err="1"/>
                        <a:t>nema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Beintema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Heijma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Wierdsma</a:t>
                      </a:r>
                      <a:endParaRPr lang="nl-NL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3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0" dirty="0"/>
                        <a:t>Anema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Bekkema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Hofma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Haitsma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05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0" dirty="0"/>
                        <a:t>Bosma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Blanksma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Hoogma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Hielkema</a:t>
                      </a:r>
                      <a:endParaRPr lang="nl-NL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85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200" b="0" dirty="0"/>
                        <a:t>Aukema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Bloemsma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 err="1"/>
                        <a:t>Hooisma</a:t>
                      </a:r>
                      <a:endParaRPr lang="nl-NL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/>
                        <a:t>Fennema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4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5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C09E5-FCBF-9F4D-9086-EC0F5A87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Nammen</a:t>
            </a:r>
            <a:r>
              <a:rPr lang="nl-NL" dirty="0"/>
              <a:t> op -ma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99B40B-7B72-2542-9796-A076C432B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 -ma &lt; -</a:t>
            </a:r>
            <a:r>
              <a:rPr lang="nl-NL" sz="4400" dirty="0" err="1"/>
              <a:t>monna</a:t>
            </a:r>
            <a:r>
              <a:rPr lang="nl-NL" sz="4400" dirty="0"/>
              <a:t> &lt; man (2</a:t>
            </a:r>
            <a:r>
              <a:rPr lang="nl-NL" sz="4400" baseline="30000" dirty="0"/>
              <a:t>de</a:t>
            </a:r>
            <a:r>
              <a:rPr lang="nl-NL" sz="4400" dirty="0"/>
              <a:t> </a:t>
            </a:r>
            <a:r>
              <a:rPr lang="nl-NL" sz="4400" dirty="0" err="1"/>
              <a:t>namfal</a:t>
            </a:r>
            <a:r>
              <a:rPr lang="nl-NL" sz="4400" dirty="0"/>
              <a:t> </a:t>
            </a:r>
            <a:r>
              <a:rPr lang="nl-NL" sz="4400" dirty="0" err="1"/>
              <a:t>meartal</a:t>
            </a:r>
            <a:r>
              <a:rPr lang="nl-NL" sz="4400" dirty="0"/>
              <a:t>)</a:t>
            </a:r>
          </a:p>
          <a:p>
            <a:pPr marL="0" indent="0">
              <a:buNone/>
            </a:pPr>
            <a:endParaRPr lang="nl-NL" sz="4400" dirty="0"/>
          </a:p>
          <a:p>
            <a:pPr marL="0" indent="0">
              <a:buNone/>
            </a:pPr>
            <a:r>
              <a:rPr lang="nl-NL" sz="4400" dirty="0"/>
              <a:t>Bosma &lt; </a:t>
            </a:r>
            <a:r>
              <a:rPr lang="nl-NL" sz="4400" dirty="0" err="1"/>
              <a:t>Bosmonna</a:t>
            </a:r>
            <a:r>
              <a:rPr lang="nl-NL" sz="4400" dirty="0"/>
              <a:t> &lt; Bosman</a:t>
            </a:r>
          </a:p>
        </p:txBody>
      </p:sp>
    </p:spTree>
    <p:extLst>
      <p:ext uri="{BB962C8B-B14F-4D97-AF65-F5344CB8AC3E}">
        <p14:creationId xmlns:p14="http://schemas.microsoft.com/office/powerpoint/2010/main" val="164044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84EBE8D-FFC9-A045-95E1-7B65ADFF0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" r="76288" b="43065"/>
          <a:stretch/>
        </p:blipFill>
        <p:spPr>
          <a:xfrm>
            <a:off x="230834" y="191740"/>
            <a:ext cx="3066984" cy="22738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74D39E-EB58-B740-97E9-EC029D0F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258" y="0"/>
            <a:ext cx="3452512" cy="41851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708DEF0-D1AF-0C4D-9187-DBA75C45A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77"/>
          <a:stretch/>
        </p:blipFill>
        <p:spPr>
          <a:xfrm>
            <a:off x="8723870" y="332800"/>
            <a:ext cx="2142705" cy="32877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1EE1D1-1AD4-4E46-8819-E439FF9C4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2854" y="3756244"/>
            <a:ext cx="1980171" cy="23388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32E13C9-8386-9044-8A2C-9E1A281BE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34" y="3450386"/>
            <a:ext cx="4154044" cy="340761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0AD2D63-FCAF-F843-BC12-B8BC85749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049" y="3756244"/>
            <a:ext cx="3894606" cy="31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8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D05CA-E00A-E14F-AEEB-877EE26A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</a:t>
            </a:r>
            <a:r>
              <a:rPr lang="nl-NL" dirty="0" err="1"/>
              <a:t>Metonymyske</a:t>
            </a:r>
            <a:r>
              <a:rPr lang="nl-NL" dirty="0"/>
              <a:t>) </a:t>
            </a:r>
            <a:r>
              <a:rPr lang="nl-NL" dirty="0" err="1"/>
              <a:t>Beropsnammen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9040F-83E9-BF46-A40D-25FEBFDD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57616" cy="4351338"/>
          </a:xfrm>
        </p:spPr>
        <p:txBody>
          <a:bodyPr>
            <a:noAutofit/>
          </a:bodyPr>
          <a:lstStyle/>
          <a:p>
            <a:r>
              <a:rPr lang="nl-NL" sz="3600" dirty="0"/>
              <a:t>Anker</a:t>
            </a:r>
          </a:p>
          <a:p>
            <a:r>
              <a:rPr lang="nl-NL" sz="3600" dirty="0"/>
              <a:t>De Boer</a:t>
            </a:r>
          </a:p>
          <a:p>
            <a:r>
              <a:rPr lang="nl-NL" sz="3600" dirty="0"/>
              <a:t>Smid</a:t>
            </a:r>
          </a:p>
          <a:p>
            <a:r>
              <a:rPr lang="nl-NL" sz="3600" dirty="0"/>
              <a:t>Visser</a:t>
            </a:r>
          </a:p>
          <a:p>
            <a:r>
              <a:rPr lang="nl-NL" sz="3600" dirty="0"/>
              <a:t>Mulder</a:t>
            </a:r>
          </a:p>
          <a:p>
            <a:r>
              <a:rPr lang="nl-NL" sz="3600" dirty="0"/>
              <a:t>Kooiker</a:t>
            </a:r>
          </a:p>
          <a:p>
            <a:r>
              <a:rPr lang="nl-NL" sz="3600" dirty="0"/>
              <a:t>Beenhakker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A46125D-909D-4544-ACB9-C7D7986047F0}"/>
              </a:ext>
            </a:extLst>
          </p:cNvPr>
          <p:cNvSpPr txBox="1"/>
          <p:nvPr/>
        </p:nvSpPr>
        <p:spPr>
          <a:xfrm>
            <a:off x="5770605" y="1847164"/>
            <a:ext cx="26329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Kuiper(s)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Bijker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err="1"/>
              <a:t>Tulner</a:t>
            </a:r>
            <a:endParaRPr lang="nl-NL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Schuit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Huisman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Slager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Mast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Speksnijder</a:t>
            </a:r>
          </a:p>
        </p:txBody>
      </p:sp>
    </p:spTree>
    <p:extLst>
      <p:ext uri="{BB962C8B-B14F-4D97-AF65-F5344CB8AC3E}">
        <p14:creationId xmlns:p14="http://schemas.microsoft.com/office/powerpoint/2010/main" val="173472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E7E969F-4710-834C-9474-F380FD0F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" y="68649"/>
            <a:ext cx="2743200" cy="25908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E93AA22-5A95-2149-A860-90C65610FC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3" r="3398" b="1987"/>
          <a:stretch/>
        </p:blipFill>
        <p:spPr>
          <a:xfrm>
            <a:off x="-24592" y="3062710"/>
            <a:ext cx="2527301" cy="360280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652045D-E120-E740-AA55-411D5F7D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387" y="170249"/>
            <a:ext cx="2463800" cy="24892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08A5E12-7E47-A849-B297-C056DB111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172" y="3062710"/>
            <a:ext cx="2817235" cy="323210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8F2E05A-1407-FE45-A836-559D7854AF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1171"/>
          <a:stretch/>
        </p:blipFill>
        <p:spPr>
          <a:xfrm>
            <a:off x="2844712" y="0"/>
            <a:ext cx="3120691" cy="334868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FE96962-D560-5444-B729-D868043B1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172" y="3429012"/>
            <a:ext cx="4572000" cy="28702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3AA23FB-0D14-4E48-8C8C-107166167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319" y="104845"/>
            <a:ext cx="2624151" cy="29177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73C6544-0B9E-4344-A266-E52C1EDBEF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994" y="3327544"/>
            <a:ext cx="2695875" cy="27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9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9C32C0A-E0DB-7A49-973B-8482835C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01" y="4620984"/>
            <a:ext cx="8566154" cy="12979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186DEE5-EBE7-4E43-B50D-CD8B8711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" y="221538"/>
            <a:ext cx="2836092" cy="332594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0B182D2-E3F1-D64A-AA26-24579B266373}"/>
              </a:ext>
            </a:extLst>
          </p:cNvPr>
          <p:cNvSpPr txBox="1"/>
          <p:nvPr/>
        </p:nvSpPr>
        <p:spPr>
          <a:xfrm>
            <a:off x="3510643" y="221538"/>
            <a:ext cx="8489632" cy="403187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l-NL" sz="3200" dirty="0"/>
              <a:t>In de middeleeuwen (t.w. onder het leenstelsel) </a:t>
            </a:r>
          </a:p>
          <a:p>
            <a:r>
              <a:rPr lang="nl-NL" sz="3200" dirty="0"/>
              <a:t>overal hier te lande de naam voor den </a:t>
            </a:r>
            <a:r>
              <a:rPr lang="nl-NL" sz="3200" dirty="0" err="1"/>
              <a:t>gemeenen</a:t>
            </a:r>
            <a:r>
              <a:rPr lang="nl-NL" sz="3200" dirty="0"/>
              <a:t> </a:t>
            </a:r>
          </a:p>
          <a:p>
            <a:r>
              <a:rPr lang="nl-NL" sz="3200" dirty="0"/>
              <a:t>vrije, en met name den vrijen boer; vervolgens: </a:t>
            </a:r>
          </a:p>
          <a:p>
            <a:r>
              <a:rPr lang="nl-NL" sz="3200" dirty="0"/>
              <a:t>boer, landman, plattelandsbewoner, dorpeling in </a:t>
            </a:r>
          </a:p>
          <a:p>
            <a:r>
              <a:rPr lang="nl-NL" sz="3200" dirty="0"/>
              <a:t>het algemeen. Vroeger zeer gewoon doch thans </a:t>
            </a:r>
          </a:p>
          <a:p>
            <a:r>
              <a:rPr lang="nl-NL" sz="3200" dirty="0"/>
              <a:t>alleen nog als een </a:t>
            </a:r>
            <a:r>
              <a:rPr lang="nl-NL" sz="3200" dirty="0" err="1"/>
              <a:t>ongemeene</a:t>
            </a:r>
            <a:r>
              <a:rPr lang="nl-NL" sz="3200" dirty="0"/>
              <a:t> term voor </a:t>
            </a:r>
            <a:r>
              <a:rPr lang="nl-NL" sz="3200" i="1" dirty="0"/>
              <a:t>boer</a:t>
            </a:r>
            <a:r>
              <a:rPr lang="nl-NL" sz="3200" dirty="0"/>
              <a:t> of </a:t>
            </a:r>
          </a:p>
          <a:p>
            <a:r>
              <a:rPr lang="nl-NL" sz="3200" dirty="0"/>
              <a:t>in historischen en </a:t>
            </a:r>
            <a:r>
              <a:rPr lang="nl-NL" sz="3200" dirty="0" err="1"/>
              <a:t>ambtelijken</a:t>
            </a:r>
            <a:r>
              <a:rPr lang="nl-NL" sz="3200" dirty="0"/>
              <a:t> stijl.</a:t>
            </a:r>
          </a:p>
          <a:p>
            <a:r>
              <a:rPr lang="nl-NL" sz="3200" dirty="0"/>
              <a:t>WNT (1907).</a:t>
            </a:r>
          </a:p>
        </p:txBody>
      </p:sp>
    </p:spTree>
    <p:extLst>
      <p:ext uri="{BB962C8B-B14F-4D97-AF65-F5344CB8AC3E}">
        <p14:creationId xmlns:p14="http://schemas.microsoft.com/office/powerpoint/2010/main" val="25948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F16E4-172F-3A42-B25E-7C8E0407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Boarnen</a:t>
            </a:r>
            <a:r>
              <a:rPr lang="nl-NL" dirty="0"/>
              <a:t> </a:t>
            </a:r>
            <a:r>
              <a:rPr lang="nl-NL" dirty="0" err="1"/>
              <a:t>foar</a:t>
            </a:r>
            <a:r>
              <a:rPr lang="nl-NL" dirty="0"/>
              <a:t> achter- of </a:t>
            </a:r>
            <a:r>
              <a:rPr lang="nl-NL" dirty="0" err="1"/>
              <a:t>famyljenammen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BB069-4CC6-FB43-AE37-81B8D999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hlinkClick r:id="rId2"/>
              </a:rPr>
              <a:t>https://www.cbgfamilienamen.nl/</a:t>
            </a:r>
            <a:endParaRPr lang="nl-NL" sz="3600" dirty="0"/>
          </a:p>
          <a:p>
            <a:r>
              <a:rPr lang="nl-NL" sz="3600" dirty="0"/>
              <a:t>Rob </a:t>
            </a:r>
            <a:r>
              <a:rPr lang="nl-NL" sz="3600" dirty="0" err="1"/>
              <a:t>Rentenaar</a:t>
            </a:r>
            <a:r>
              <a:rPr lang="nl-NL" sz="3600" dirty="0"/>
              <a:t>, Groeten van Elders. Plaatsnamen en Familienamen als spiegel van onze cultuur</a:t>
            </a:r>
          </a:p>
          <a:p>
            <a:r>
              <a:rPr lang="nl-NL" sz="3600" dirty="0"/>
              <a:t>V. de Tier, A. </a:t>
            </a:r>
            <a:r>
              <a:rPr lang="nl-NL" sz="3600" dirty="0" err="1"/>
              <a:t>Marynissen</a:t>
            </a:r>
            <a:r>
              <a:rPr lang="nl-NL" sz="3600" dirty="0"/>
              <a:t> en H.J.T.M. Brok (red.), </a:t>
            </a:r>
            <a:br>
              <a:rPr lang="nl-NL" sz="3600" dirty="0"/>
            </a:br>
            <a:r>
              <a:rPr lang="nl-NL" sz="3600" dirty="0"/>
              <a:t>HET DIALECTENBOEK 6. VAN DE STREEK. De weerspiegeling van dialecten in familienamen</a:t>
            </a:r>
          </a:p>
          <a:p>
            <a:pPr marL="0" indent="0">
              <a:buNone/>
            </a:pPr>
            <a:endParaRPr lang="nl-NL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623977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8A5DC-03F0-1C40-BBFB-0F1BB935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Skaaimerken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9EB70C2-6892-DF4F-A98E-F3C830F38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812158"/>
              </p:ext>
            </p:extLst>
          </p:nvPr>
        </p:nvGraphicFramePr>
        <p:xfrm>
          <a:off x="838200" y="1825625"/>
          <a:ext cx="10515600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0850270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1521418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7017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3600" b="0" dirty="0"/>
                        <a:t>De Rooy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De Groot</a:t>
                      </a:r>
                      <a:endParaRPr lang="nl-NL" sz="3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De Haan</a:t>
                      </a:r>
                      <a:endParaRPr lang="nl-NL" sz="36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049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600" b="0" dirty="0"/>
                        <a:t>De Korte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De 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Witkop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1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600" b="0" dirty="0"/>
                        <a:t>Mud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Kleine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Van der Duim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3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600" b="0" dirty="0"/>
                        <a:t>Krul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Korthals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Knevel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0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3600" b="0" dirty="0"/>
                        <a:t>De Jong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De 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b="0" dirty="0"/>
                        <a:t>Zwart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11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222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BC9AE29-4188-894E-B184-F6A735C4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9" y="116626"/>
            <a:ext cx="3698529" cy="30714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C826CD5-BF20-0947-8BAE-956838CE4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98" t="6269"/>
          <a:stretch/>
        </p:blipFill>
        <p:spPr>
          <a:xfrm>
            <a:off x="3964584" y="1454177"/>
            <a:ext cx="2435654" cy="43567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BDCAA4F-6FD1-6743-B921-F5CD0A52E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837" y="152915"/>
            <a:ext cx="3147163" cy="337905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62E131D-CA0D-374B-AD21-54EE22208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58" y="3009422"/>
            <a:ext cx="3045050" cy="355867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775456E-505A-F042-B43E-C9A3AC26C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65" y="602210"/>
            <a:ext cx="2286000" cy="3124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734F8C4-D94D-C047-950D-BD1B0B979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6462" y="3952370"/>
            <a:ext cx="2655736" cy="24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60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9B9DD-FA41-1441-88D4-C87B3561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Gelearde</a:t>
            </a:r>
            <a:r>
              <a:rPr lang="nl-NL" dirty="0"/>
              <a:t> </a:t>
            </a:r>
            <a:r>
              <a:rPr lang="nl-NL" dirty="0" err="1"/>
              <a:t>famyljenammen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022B0-E8FE-8E46-B304-B33761BF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4622" cy="4167402"/>
          </a:xfrm>
        </p:spPr>
        <p:txBody>
          <a:bodyPr>
            <a:noAutofit/>
          </a:bodyPr>
          <a:lstStyle/>
          <a:p>
            <a:r>
              <a:rPr lang="nl-NL" sz="3600" dirty="0" err="1"/>
              <a:t>Winsemius</a:t>
            </a:r>
            <a:endParaRPr lang="nl-NL" sz="3600" dirty="0"/>
          </a:p>
          <a:p>
            <a:r>
              <a:rPr lang="nl-NL" sz="3600" dirty="0" err="1"/>
              <a:t>Wesselius</a:t>
            </a:r>
            <a:endParaRPr lang="nl-NL" sz="3600" dirty="0"/>
          </a:p>
          <a:p>
            <a:r>
              <a:rPr lang="nl-NL" sz="3600" dirty="0"/>
              <a:t>Hillenius</a:t>
            </a:r>
          </a:p>
          <a:p>
            <a:r>
              <a:rPr lang="nl-NL" sz="3600" dirty="0"/>
              <a:t>Heinsius</a:t>
            </a:r>
          </a:p>
          <a:p>
            <a:r>
              <a:rPr lang="nl-NL" sz="3600" dirty="0" err="1"/>
              <a:t>Acronius</a:t>
            </a:r>
            <a:endParaRPr lang="nl-NL" sz="3600" dirty="0"/>
          </a:p>
          <a:p>
            <a:r>
              <a:rPr lang="nl-NL" sz="3600" dirty="0" err="1"/>
              <a:t>Silvius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FC9A92-8EC1-CE42-98CE-5162795D56C0}"/>
              </a:ext>
            </a:extLst>
          </p:cNvPr>
          <p:cNvSpPr txBox="1"/>
          <p:nvPr/>
        </p:nvSpPr>
        <p:spPr>
          <a:xfrm>
            <a:off x="3538174" y="1871877"/>
            <a:ext cx="2733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/>
              <a:t>Gatsonides</a:t>
            </a:r>
            <a:endParaRPr lang="nl-NL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/>
              <a:t>Hilarides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/>
              <a:t>Antonides</a:t>
            </a:r>
            <a:endParaRPr lang="nl-NL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/>
              <a:t>Simonides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824AB0-B4C3-3B4F-95B8-81AB3B4CA6B6}"/>
              </a:ext>
            </a:extLst>
          </p:cNvPr>
          <p:cNvSpPr txBox="1"/>
          <p:nvPr/>
        </p:nvSpPr>
        <p:spPr>
          <a:xfrm>
            <a:off x="6539337" y="1871877"/>
            <a:ext cx="238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Greidanus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Montanus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7A81C8-B897-4E48-9EF4-13AF1AF21233}"/>
              </a:ext>
            </a:extLst>
          </p:cNvPr>
          <p:cNvSpPr txBox="1"/>
          <p:nvPr/>
        </p:nvSpPr>
        <p:spPr>
          <a:xfrm>
            <a:off x="9190212" y="1871877"/>
            <a:ext cx="20032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Nauta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err="1"/>
              <a:t>Pistor</a:t>
            </a:r>
            <a:endParaRPr lang="nl-NL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Junius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Faber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Agricola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Kuperus</a:t>
            </a:r>
          </a:p>
        </p:txBody>
      </p:sp>
    </p:spTree>
    <p:extLst>
      <p:ext uri="{BB962C8B-B14F-4D97-AF65-F5344CB8AC3E}">
        <p14:creationId xmlns:p14="http://schemas.microsoft.com/office/powerpoint/2010/main" val="1917593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E23BD-0A11-4C4F-9E16-4D9573A7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Acronius</a:t>
            </a:r>
            <a:r>
              <a:rPr lang="nl-NL" dirty="0"/>
              <a:t> &lt; Akkrum?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839832-162D-FA44-BB2D-64815F966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Zekere Ruurd, van Akkrum geboortig, een </a:t>
            </a:r>
            <a:r>
              <a:rPr lang="nl-NL" sz="4000" dirty="0" err="1"/>
              <a:t>herformd</a:t>
            </a:r>
            <a:r>
              <a:rPr lang="nl-NL" sz="4000" dirty="0"/>
              <a:t> predikant in de 16de </a:t>
            </a:r>
            <a:r>
              <a:rPr lang="nl-NL" sz="4000" dirty="0" err="1"/>
              <a:t>eeu</a:t>
            </a:r>
            <a:r>
              <a:rPr lang="nl-NL" sz="4000" dirty="0"/>
              <a:t>, </a:t>
            </a:r>
            <a:r>
              <a:rPr lang="nl-NL" sz="4000" dirty="0" err="1"/>
              <a:t>verlatynschte</a:t>
            </a:r>
            <a:r>
              <a:rPr lang="nl-NL" sz="4000" dirty="0"/>
              <a:t> </a:t>
            </a:r>
            <a:r>
              <a:rPr lang="nl-NL" sz="4000" dirty="0" err="1"/>
              <a:t>zynen</a:t>
            </a:r>
            <a:r>
              <a:rPr lang="nl-NL" sz="4000" dirty="0"/>
              <a:t> naam in </a:t>
            </a:r>
            <a:r>
              <a:rPr lang="nl-NL" sz="4000" dirty="0" err="1"/>
              <a:t>Ruardus</a:t>
            </a:r>
            <a:r>
              <a:rPr lang="nl-NL" sz="4000" dirty="0"/>
              <a:t> </a:t>
            </a:r>
            <a:r>
              <a:rPr lang="nl-NL" sz="4000" dirty="0" err="1"/>
              <a:t>Acronius</a:t>
            </a:r>
            <a:r>
              <a:rPr lang="nl-NL" sz="4000" dirty="0"/>
              <a:t>, </a:t>
            </a:r>
            <a:r>
              <a:rPr lang="nl-NL" sz="4000" dirty="0" err="1"/>
              <a:t>hy</a:t>
            </a:r>
            <a:r>
              <a:rPr lang="nl-NL" sz="4000" dirty="0"/>
              <a:t> was de stamvader van het nog bestaande </a:t>
            </a:r>
            <a:r>
              <a:rPr lang="nl-NL" sz="4000" dirty="0" err="1"/>
              <a:t>friesche</a:t>
            </a:r>
            <a:r>
              <a:rPr lang="nl-NL" sz="4000" dirty="0"/>
              <a:t> geslacht van dien naam.</a:t>
            </a:r>
          </a:p>
        </p:txBody>
      </p:sp>
    </p:spTree>
    <p:extLst>
      <p:ext uri="{BB962C8B-B14F-4D97-AF65-F5344CB8AC3E}">
        <p14:creationId xmlns:p14="http://schemas.microsoft.com/office/powerpoint/2010/main" val="1521172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9B9DD-FA41-1441-88D4-C87B3561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Gelearde</a:t>
            </a:r>
            <a:r>
              <a:rPr lang="nl-NL" dirty="0"/>
              <a:t> </a:t>
            </a:r>
            <a:r>
              <a:rPr lang="nl-NL" dirty="0" err="1"/>
              <a:t>famyljenammen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022B0-E8FE-8E46-B304-B33761BF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4622" cy="4167402"/>
          </a:xfrm>
        </p:spPr>
        <p:txBody>
          <a:bodyPr>
            <a:noAutofit/>
          </a:bodyPr>
          <a:lstStyle/>
          <a:p>
            <a:r>
              <a:rPr lang="nl-NL" sz="3600" dirty="0" err="1"/>
              <a:t>Winsemius</a:t>
            </a:r>
            <a:endParaRPr lang="nl-NL" sz="3600" dirty="0"/>
          </a:p>
          <a:p>
            <a:r>
              <a:rPr lang="nl-NL" sz="3600" dirty="0" err="1"/>
              <a:t>Wesselius</a:t>
            </a:r>
            <a:endParaRPr lang="nl-NL" sz="3600" dirty="0"/>
          </a:p>
          <a:p>
            <a:r>
              <a:rPr lang="nl-NL" sz="3600" dirty="0"/>
              <a:t>Hillenius</a:t>
            </a:r>
          </a:p>
          <a:p>
            <a:r>
              <a:rPr lang="nl-NL" sz="3600" dirty="0"/>
              <a:t>Heinsius</a:t>
            </a:r>
          </a:p>
          <a:p>
            <a:r>
              <a:rPr lang="nl-NL" sz="3600" dirty="0" err="1"/>
              <a:t>Acronius</a:t>
            </a:r>
            <a:endParaRPr lang="nl-NL" sz="3600" dirty="0"/>
          </a:p>
          <a:p>
            <a:r>
              <a:rPr lang="nl-NL" sz="3600" dirty="0" err="1"/>
              <a:t>Silvius</a:t>
            </a:r>
            <a:endParaRPr lang="nl-NL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AFC9A92-8EC1-CE42-98CE-5162795D56C0}"/>
              </a:ext>
            </a:extLst>
          </p:cNvPr>
          <p:cNvSpPr txBox="1"/>
          <p:nvPr/>
        </p:nvSpPr>
        <p:spPr>
          <a:xfrm>
            <a:off x="3538174" y="1871877"/>
            <a:ext cx="2733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/>
              <a:t>Gatsonides</a:t>
            </a:r>
            <a:endParaRPr lang="nl-NL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/>
              <a:t>Hilarides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/>
              <a:t>Antonides</a:t>
            </a:r>
            <a:endParaRPr lang="nl-NL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/>
              <a:t>Simonides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824AB0-B4C3-3B4F-95B8-81AB3B4CA6B6}"/>
              </a:ext>
            </a:extLst>
          </p:cNvPr>
          <p:cNvSpPr txBox="1"/>
          <p:nvPr/>
        </p:nvSpPr>
        <p:spPr>
          <a:xfrm>
            <a:off x="6539337" y="1871877"/>
            <a:ext cx="2383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Greidanus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Montanus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A7A81C8-B897-4E48-9EF4-13AF1AF21233}"/>
              </a:ext>
            </a:extLst>
          </p:cNvPr>
          <p:cNvSpPr txBox="1"/>
          <p:nvPr/>
        </p:nvSpPr>
        <p:spPr>
          <a:xfrm>
            <a:off x="9190212" y="1871877"/>
            <a:ext cx="20032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Nauta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 err="1"/>
              <a:t>Pistor</a:t>
            </a:r>
            <a:endParaRPr lang="nl-NL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Junius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Faber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Agricola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Kuperus</a:t>
            </a:r>
          </a:p>
        </p:txBody>
      </p:sp>
    </p:spTree>
    <p:extLst>
      <p:ext uri="{BB962C8B-B14F-4D97-AF65-F5344CB8AC3E}">
        <p14:creationId xmlns:p14="http://schemas.microsoft.com/office/powerpoint/2010/main" val="2795542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1C66A-F616-FD4B-B93D-B24D810B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Poepjes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38E8ED-5E57-FD41-B8EF-9302DAEAC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err="1"/>
              <a:t>Mooglik</a:t>
            </a:r>
            <a:r>
              <a:rPr lang="nl-NL" sz="3200" dirty="0"/>
              <a:t> in </a:t>
            </a:r>
            <a:r>
              <a:rPr lang="nl-NL" sz="3200" dirty="0" err="1"/>
              <a:t>patronym</a:t>
            </a:r>
            <a:r>
              <a:rPr lang="nl-NL" sz="3200" dirty="0"/>
              <a:t>  (</a:t>
            </a:r>
            <a:r>
              <a:rPr lang="nl-NL" sz="3200" dirty="0" err="1"/>
              <a:t>heitenamme</a:t>
            </a:r>
            <a:r>
              <a:rPr lang="nl-NL" sz="3200" dirty="0"/>
              <a:t>) op basis fan de </a:t>
            </a:r>
            <a:r>
              <a:rPr lang="nl-NL" sz="3200" dirty="0" err="1"/>
              <a:t>foarnamme</a:t>
            </a:r>
            <a:r>
              <a:rPr lang="nl-NL" sz="3200" dirty="0"/>
              <a:t> Poepje, in </a:t>
            </a:r>
            <a:r>
              <a:rPr lang="nl-NL" sz="3200" dirty="0" err="1"/>
              <a:t>flaaifoarm</a:t>
            </a:r>
            <a:r>
              <a:rPr lang="nl-NL" sz="3200" dirty="0"/>
              <a:t> fan Poppe.</a:t>
            </a:r>
            <a:br>
              <a:rPr lang="nl-NL" sz="3200" dirty="0"/>
            </a:br>
            <a:endParaRPr lang="nl-NL" sz="3200" dirty="0"/>
          </a:p>
          <a:p>
            <a:pPr marL="0" indent="0">
              <a:buNone/>
            </a:pPr>
            <a:r>
              <a:rPr lang="nl-NL" sz="3200" dirty="0"/>
              <a:t>Mei </a:t>
            </a:r>
            <a:r>
              <a:rPr lang="nl-NL" sz="3200" dirty="0" err="1"/>
              <a:t>it</a:t>
            </a:r>
            <a:r>
              <a:rPr lang="nl-NL" sz="3200" dirty="0"/>
              <a:t> </a:t>
            </a:r>
            <a:r>
              <a:rPr lang="nl-NL" sz="3200" dirty="0" err="1"/>
              <a:t>wurd</a:t>
            </a:r>
            <a:r>
              <a:rPr lang="nl-NL" sz="3200" dirty="0"/>
              <a:t> '</a:t>
            </a:r>
            <a:r>
              <a:rPr lang="nl-NL" sz="3200" dirty="0" err="1"/>
              <a:t>poepe</a:t>
            </a:r>
            <a:r>
              <a:rPr lang="nl-NL" sz="3200" dirty="0"/>
              <a:t>’ of ‘poep’ waard </a:t>
            </a:r>
            <a:r>
              <a:rPr lang="nl-NL" sz="3200" dirty="0" err="1"/>
              <a:t>eartiids</a:t>
            </a:r>
            <a:r>
              <a:rPr lang="nl-NL" sz="3200" dirty="0"/>
              <a:t> </a:t>
            </a:r>
            <a:r>
              <a:rPr lang="nl-NL" sz="3200" dirty="0" err="1"/>
              <a:t>immen</a:t>
            </a:r>
            <a:r>
              <a:rPr lang="nl-NL" sz="3200" dirty="0"/>
              <a:t> út </a:t>
            </a:r>
            <a:r>
              <a:rPr lang="nl-NL" sz="3200" dirty="0" err="1"/>
              <a:t>Dútsklân</a:t>
            </a:r>
            <a:r>
              <a:rPr lang="nl-NL" sz="3200" dirty="0"/>
              <a:t> </a:t>
            </a:r>
            <a:r>
              <a:rPr lang="nl-NL" sz="3200" dirty="0" err="1"/>
              <a:t>oantsjut</a:t>
            </a:r>
            <a:r>
              <a:rPr lang="nl-NL" sz="3200" dirty="0"/>
              <a:t>, </a:t>
            </a:r>
            <a:r>
              <a:rPr lang="nl-NL" sz="3200" dirty="0" err="1"/>
              <a:t>yn</a:t>
            </a:r>
            <a:r>
              <a:rPr lang="nl-NL" sz="3200" dirty="0"/>
              <a:t> </a:t>
            </a:r>
            <a:r>
              <a:rPr lang="nl-NL" sz="3200" dirty="0" err="1"/>
              <a:t>it</a:t>
            </a:r>
            <a:r>
              <a:rPr lang="nl-NL" sz="3200" dirty="0"/>
              <a:t> </a:t>
            </a:r>
            <a:r>
              <a:rPr lang="nl-NL" sz="3200" dirty="0" err="1"/>
              <a:t>bysûnder</a:t>
            </a:r>
            <a:r>
              <a:rPr lang="nl-NL" sz="3200" dirty="0"/>
              <a:t> in </a:t>
            </a:r>
            <a:r>
              <a:rPr lang="nl-NL" sz="3200" dirty="0" err="1"/>
              <a:t>Westfaalske</a:t>
            </a:r>
            <a:r>
              <a:rPr lang="nl-NL" sz="3200" dirty="0"/>
              <a:t> </a:t>
            </a:r>
            <a:r>
              <a:rPr lang="nl-NL" sz="3200" dirty="0" err="1"/>
              <a:t>seisoenarbeider</a:t>
            </a:r>
            <a:r>
              <a:rPr lang="nl-NL" sz="3200" dirty="0"/>
              <a:t>. Dat </a:t>
            </a:r>
            <a:r>
              <a:rPr lang="nl-NL" sz="3200" dirty="0" err="1"/>
              <a:t>soe</a:t>
            </a:r>
            <a:r>
              <a:rPr lang="nl-NL" sz="3200" dirty="0"/>
              <a:t> de </a:t>
            </a:r>
            <a:r>
              <a:rPr lang="nl-NL" sz="3200" dirty="0" err="1"/>
              <a:t>achternamme</a:t>
            </a:r>
            <a:r>
              <a:rPr lang="nl-NL" sz="3200" dirty="0"/>
              <a:t> </a:t>
            </a:r>
            <a:r>
              <a:rPr lang="nl-NL" sz="3200" dirty="0" err="1"/>
              <a:t>ek</a:t>
            </a:r>
            <a:r>
              <a:rPr lang="nl-NL" sz="3200" dirty="0"/>
              <a:t> </a:t>
            </a:r>
            <a:r>
              <a:rPr lang="nl-NL" sz="3200" dirty="0" err="1"/>
              <a:t>ferklearje</a:t>
            </a:r>
            <a:r>
              <a:rPr lang="nl-NL" sz="3200" dirty="0"/>
              <a:t> </a:t>
            </a:r>
            <a:r>
              <a:rPr lang="nl-NL" sz="3200" dirty="0" err="1"/>
              <a:t>kinne</a:t>
            </a:r>
            <a:r>
              <a:rPr lang="nl-NL" sz="3200" dirty="0"/>
              <a:t>.</a:t>
            </a:r>
            <a:br>
              <a:rPr lang="nl-NL" sz="3200" dirty="0"/>
            </a:br>
            <a:endParaRPr lang="nl-NL" sz="3200" dirty="0"/>
          </a:p>
          <a:p>
            <a:pPr marL="0" indent="0">
              <a:buNone/>
            </a:pPr>
            <a:r>
              <a:rPr lang="nl-NL" sz="3200" dirty="0"/>
              <a:t>No is ‘poepie’ in </a:t>
            </a:r>
            <a:r>
              <a:rPr lang="nl-NL" sz="3200" dirty="0" err="1"/>
              <a:t>flaainamme</a:t>
            </a:r>
            <a:r>
              <a:rPr lang="nl-NL" sz="3200" dirty="0"/>
              <a:t>. </a:t>
            </a:r>
            <a:r>
              <a:rPr lang="nl-NL" sz="3200" dirty="0" err="1"/>
              <a:t>Ferlykje</a:t>
            </a:r>
            <a:r>
              <a:rPr lang="nl-NL" sz="3200" dirty="0"/>
              <a:t> </a:t>
            </a:r>
            <a:r>
              <a:rPr lang="nl-NL" sz="3200" dirty="0" err="1"/>
              <a:t>it</a:t>
            </a:r>
            <a:r>
              <a:rPr lang="nl-NL" sz="3200" dirty="0"/>
              <a:t> </a:t>
            </a:r>
            <a:r>
              <a:rPr lang="nl-NL" sz="3200" dirty="0" err="1"/>
              <a:t>Dútske</a:t>
            </a:r>
            <a:r>
              <a:rPr lang="nl-NL" sz="3200" dirty="0"/>
              <a:t> ‘</a:t>
            </a:r>
            <a:r>
              <a:rPr lang="nl-NL" sz="3200" dirty="0" err="1"/>
              <a:t>Puppe</a:t>
            </a:r>
            <a:r>
              <a:rPr lang="nl-NL" sz="3200" dirty="0"/>
              <a:t>’ = ‘</a:t>
            </a:r>
            <a:r>
              <a:rPr lang="nl-NL" sz="3200" dirty="0" err="1"/>
              <a:t>poppe</a:t>
            </a:r>
            <a:r>
              <a:rPr lang="nl-NL" sz="3200" dirty="0"/>
              <a:t>, </a:t>
            </a:r>
            <a:r>
              <a:rPr lang="nl-NL" sz="3200" dirty="0" err="1"/>
              <a:t>skatsje</a:t>
            </a:r>
            <a:r>
              <a:rPr lang="nl-NL" sz="3200" dirty="0"/>
              <a:t>', ‘</a:t>
            </a:r>
            <a:r>
              <a:rPr lang="nl-NL" sz="3200" dirty="0" err="1"/>
              <a:t>Püppchen</a:t>
            </a:r>
            <a:r>
              <a:rPr lang="nl-NL" sz="3200" dirty="0"/>
              <a:t>’ = ‘popke, </a:t>
            </a:r>
            <a:r>
              <a:rPr lang="nl-NL" sz="3200" dirty="0" err="1"/>
              <a:t>skatsje</a:t>
            </a:r>
            <a:r>
              <a:rPr lang="nl-NL" sz="3200" dirty="0"/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val="2028662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69927-E2D8-564C-9659-A6DF64C7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Akkrumer</a:t>
            </a:r>
            <a:r>
              <a:rPr lang="nl-NL" dirty="0"/>
              <a:t> </a:t>
            </a:r>
            <a:r>
              <a:rPr lang="nl-NL" dirty="0" err="1"/>
              <a:t>sketen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7D3E59-2C6D-5A4F-B1CC-5FAB53BD8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816" y="1374812"/>
            <a:ext cx="6591602" cy="5330619"/>
          </a:xfrm>
        </p:spPr>
      </p:pic>
    </p:spTree>
    <p:extLst>
      <p:ext uri="{BB962C8B-B14F-4D97-AF65-F5344CB8AC3E}">
        <p14:creationId xmlns:p14="http://schemas.microsoft.com/office/powerpoint/2010/main" val="3451897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F16E4-172F-3A42-B25E-7C8E0407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Boarnen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6BB069-4CC6-FB43-AE37-81B8D999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600" dirty="0">
                <a:hlinkClick r:id="rId2"/>
              </a:rPr>
              <a:t>https://www.cbgfamilienamen.nl/</a:t>
            </a:r>
            <a:endParaRPr lang="nl-NL" sz="3600" dirty="0"/>
          </a:p>
          <a:p>
            <a:r>
              <a:rPr lang="nl-NL" sz="3600" dirty="0"/>
              <a:t>Rob </a:t>
            </a:r>
            <a:r>
              <a:rPr lang="nl-NL" sz="3600" dirty="0" err="1"/>
              <a:t>Rentenaar</a:t>
            </a:r>
            <a:r>
              <a:rPr lang="nl-NL" sz="3600" dirty="0"/>
              <a:t>, Groeten van Elders. Plaatsnamen en Familienamen als spiegel van onze cultuur</a:t>
            </a:r>
          </a:p>
          <a:p>
            <a:r>
              <a:rPr lang="nl-NL" sz="3600" dirty="0"/>
              <a:t>V. de Tier, A. </a:t>
            </a:r>
            <a:r>
              <a:rPr lang="nl-NL" sz="3600" dirty="0" err="1"/>
              <a:t>Marynissen</a:t>
            </a:r>
            <a:r>
              <a:rPr lang="nl-NL" sz="3600" dirty="0"/>
              <a:t> en H.J.T.M. Brok (red.), </a:t>
            </a:r>
            <a:br>
              <a:rPr lang="nl-NL" sz="3600" dirty="0"/>
            </a:br>
            <a:r>
              <a:rPr lang="nl-NL" sz="3600" dirty="0"/>
              <a:t>HET DIALECTENBOEK 6. VAN DE STREEK. De weerspiegeling van dialecten in familienamen</a:t>
            </a:r>
          </a:p>
          <a:p>
            <a:r>
              <a:rPr lang="nl-NL" sz="3600" dirty="0"/>
              <a:t>Voornamenbank: </a:t>
            </a:r>
            <a:r>
              <a:rPr lang="nl-NL" sz="3600" dirty="0" err="1"/>
              <a:t>https</a:t>
            </a:r>
            <a:r>
              <a:rPr lang="nl-NL" sz="3600" dirty="0"/>
              <a:t>://</a:t>
            </a:r>
            <a:r>
              <a:rPr lang="nl-NL" sz="3600" dirty="0" err="1"/>
              <a:t>www.meertens.knaw.nl</a:t>
            </a:r>
            <a:r>
              <a:rPr lang="nl-NL" sz="3600" dirty="0"/>
              <a:t>/</a:t>
            </a:r>
            <a:r>
              <a:rPr lang="nl-NL" sz="3600" dirty="0" err="1"/>
              <a:t>nvb</a:t>
            </a:r>
            <a:r>
              <a:rPr lang="nl-NL" sz="3600" dirty="0"/>
              <a:t>/</a:t>
            </a:r>
          </a:p>
          <a:p>
            <a:pPr marL="0" indent="0">
              <a:buNone/>
            </a:pPr>
            <a:endParaRPr lang="nl-NL" sz="36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0900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A2E090-FE99-E94F-9274-BC258D4C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166" y="215926"/>
            <a:ext cx="5640512" cy="64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0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6913BF9-24E2-5245-AD17-F2B7CA728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" y="161966"/>
            <a:ext cx="4062137" cy="36382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22B651F-368A-8B40-BA99-7D691B0E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757" y="0"/>
            <a:ext cx="3809243" cy="47087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0B75F6F-3EEE-064A-ABFF-84806E023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983" y="1981097"/>
            <a:ext cx="3408913" cy="43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9A300-C92D-7C48-949C-3F61967E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Dochs</a:t>
            </a:r>
            <a:r>
              <a:rPr lang="nl-NL" dirty="0"/>
              <a:t> in </a:t>
            </a:r>
            <a:r>
              <a:rPr lang="nl-NL" dirty="0" err="1"/>
              <a:t>nije</a:t>
            </a:r>
            <a:r>
              <a:rPr lang="nl-NL" dirty="0"/>
              <a:t> </a:t>
            </a:r>
            <a:r>
              <a:rPr lang="nl-NL" dirty="0" err="1"/>
              <a:t>namme</a:t>
            </a:r>
            <a:r>
              <a:rPr lang="nl-NL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C8035B-27CC-F14E-9301-E66AEAF69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AB634D-F994-DE47-B6F1-768600DF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26" y="1690688"/>
            <a:ext cx="3109615" cy="4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F1AB622-8F15-A741-A792-3454980F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6" y="231869"/>
            <a:ext cx="5787229" cy="57735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30FE54-E361-5A41-93F4-B6281C07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582" y="874421"/>
            <a:ext cx="6804418" cy="4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9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4D5E301-4D61-0D42-B2F4-0FA164B5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6" y="804672"/>
            <a:ext cx="10670514" cy="47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54C6AE7-632A-5848-8D82-636EFCEDE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40" r="1336"/>
          <a:stretch/>
        </p:blipFill>
        <p:spPr>
          <a:xfrm>
            <a:off x="1953061" y="185351"/>
            <a:ext cx="7709923" cy="65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78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596</Words>
  <Application>Microsoft Macintosh PowerPoint</Application>
  <PresentationFormat>Breedbeeld</PresentationFormat>
  <Paragraphs>206</Paragraphs>
  <Slides>37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Kantoorthema</vt:lpstr>
      <vt:lpstr>Oer Fryske en oare achternammen</vt:lpstr>
      <vt:lpstr>Sebe Dykstra</vt:lpstr>
      <vt:lpstr>Boarnen foar achter- of famyljenammen</vt:lpstr>
      <vt:lpstr>PowerPoint-presentatie</vt:lpstr>
      <vt:lpstr>PowerPoint-presentatie</vt:lpstr>
      <vt:lpstr>Dochs in nije namme!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Beneamingsmotiven</vt:lpstr>
      <vt:lpstr>Adresnammen (of topografyske nammen)</vt:lpstr>
      <vt:lpstr>PowerPoint-presentatie</vt:lpstr>
      <vt:lpstr>PowerPoint-presentatie</vt:lpstr>
      <vt:lpstr>PowerPoint-presentatie</vt:lpstr>
      <vt:lpstr>It Fryske ‘fan’ betsjut: ‘famyljenamme’</vt:lpstr>
      <vt:lpstr>PowerPoint-presentatie</vt:lpstr>
      <vt:lpstr>Nammen op –stra (adresnammen)</vt:lpstr>
      <vt:lpstr>Nammen op -stra</vt:lpstr>
      <vt:lpstr>PowerPoint-presentatie</vt:lpstr>
      <vt:lpstr>Nammen op –stra hawwe altyd mar twa wurdlidden</vt:lpstr>
      <vt:lpstr>Nammen op -ma</vt:lpstr>
      <vt:lpstr>Nammen op -ma</vt:lpstr>
      <vt:lpstr>PowerPoint-presentatie</vt:lpstr>
      <vt:lpstr>(Metonymyske) Beropsnammen</vt:lpstr>
      <vt:lpstr>PowerPoint-presentatie</vt:lpstr>
      <vt:lpstr>PowerPoint-presentatie</vt:lpstr>
      <vt:lpstr>Skaaimerken</vt:lpstr>
      <vt:lpstr>PowerPoint-presentatie</vt:lpstr>
      <vt:lpstr>Gelearde famyljenammen</vt:lpstr>
      <vt:lpstr>Acronius &lt; Akkrum?</vt:lpstr>
      <vt:lpstr>Gelearde famyljenammen</vt:lpstr>
      <vt:lpstr>Poepjes</vt:lpstr>
      <vt:lpstr>Akkrumer sketen</vt:lpstr>
      <vt:lpstr>Boarnen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204</cp:revision>
  <dcterms:created xsi:type="dcterms:W3CDTF">2019-11-08T14:07:00Z</dcterms:created>
  <dcterms:modified xsi:type="dcterms:W3CDTF">2019-11-20T14:51:44Z</dcterms:modified>
</cp:coreProperties>
</file>